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1926" autoAdjust="0"/>
  </p:normalViewPr>
  <p:slideViewPr>
    <p:cSldViewPr snapToGrid="0">
      <p:cViewPr>
        <p:scale>
          <a:sx n="66" d="100"/>
          <a:sy n="66" d="100"/>
        </p:scale>
        <p:origin x="-90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3452BD-CA16-432D-A1AE-20EAF2D87468}" type="datetimeFigureOut">
              <a:rPr lang="en-US" smtClean="0"/>
              <a:t>3/15/2020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3B3C00-EEDA-4BF8-A1DD-FD8252C0FEED}" type="slidenum">
              <a:rPr lang="en-US" smtClean="0"/>
              <a:t>‹#›</a:t>
            </a:fld>
            <a:endParaRPr lang="en-US"/>
          </a:p>
        </p:txBody>
      </p:sp>
    </p:spTree>
    <p:extLst>
      <p:ext uri="{BB962C8B-B14F-4D97-AF65-F5344CB8AC3E}">
        <p14:creationId xmlns:p14="http://schemas.microsoft.com/office/powerpoint/2010/main" val="423338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This presentation focuses on cyber security standards, tools, importance, threats, and countermeasures of cyber security. Similarly, the elements of cyber security are discussed, including network applications, mobile applications, data, and cloud applications. </a:t>
            </a:r>
            <a:endParaRPr lang="en-US" dirty="0"/>
          </a:p>
        </p:txBody>
      </p:sp>
      <p:sp>
        <p:nvSpPr>
          <p:cNvPr id="4" name="Slide Number Placeholder 3"/>
          <p:cNvSpPr>
            <a:spLocks noGrp="1"/>
          </p:cNvSpPr>
          <p:nvPr>
            <p:ph type="sldNum" sz="quarter" idx="10"/>
          </p:nvPr>
        </p:nvSpPr>
        <p:spPr/>
        <p:txBody>
          <a:bodyPr/>
          <a:lstStyle/>
          <a:p>
            <a:fld id="{543B3C00-EEDA-4BF8-A1DD-FD8252C0FEED}" type="slidenum">
              <a:rPr lang="en-US" smtClean="0"/>
              <a:t>1</a:t>
            </a:fld>
            <a:endParaRPr lang="en-US"/>
          </a:p>
        </p:txBody>
      </p:sp>
    </p:spTree>
    <p:extLst>
      <p:ext uri="{BB962C8B-B14F-4D97-AF65-F5344CB8AC3E}">
        <p14:creationId xmlns:p14="http://schemas.microsoft.com/office/powerpoint/2010/main" val="1248010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practice of protecting systems from digital attacks such as theft and damages to their software and hardware equipment.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aimed at retrieving, altering, or destroying sensitive information. This presentation will focus on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standards, tools, importance, threats, and countermeasures of cybersecurity. Similarly, the elements of cybersecurity are discussed, including network applications, mobile applications, data, and cloud applications. Therefore,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future of all data and computer systems to be secured as more and more threats continue to emerge.</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2</a:t>
            </a:fld>
            <a:endParaRPr lang="en-US"/>
          </a:p>
        </p:txBody>
      </p:sp>
    </p:spTree>
    <p:extLst>
      <p:ext uri="{BB962C8B-B14F-4D97-AF65-F5344CB8AC3E}">
        <p14:creationId xmlns:p14="http://schemas.microsoft.com/office/powerpoint/2010/main" val="1179007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During the year 1970, one researcher from BBN technologies company by the name Robert Thomas understood the likelihood of developing a program that has the ability to be transferred through a network and leave a trail behind. Therefore, he developed the first worm was established, and it produced a message "I'm the creeper: catch me if you can." (Thames &amp; Schaefer, 2017) The success in the development of the worm was had a tremendous step to the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In the year 1988, Robert Morris developed another worm that was designed to infect UNIX systems by counting the overall connections present on the web. More malicious programs were developed from Morris worm such as viruses in 1990. Viruses such as Melissa and I LOVE YOU were created and infected very many computers.  The increase in malicious programs resulted in the need for an immediate solution. Currently, many hacker groups perform their cyber attacks for different motives, the biggest being done in the year 2003, which used distributed denial of service to hack a church website. Since then, cybersecurity attacks have increased, causing attackers to use the lateral movement technique to allow them to run codes, issue commands, and to spread across networks leading to the need for setting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laws and regulations.</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3</a:t>
            </a:fld>
            <a:endParaRPr lang="en-US"/>
          </a:p>
        </p:txBody>
      </p:sp>
    </p:spTree>
    <p:extLst>
      <p:ext uri="{BB962C8B-B14F-4D97-AF65-F5344CB8AC3E}">
        <p14:creationId xmlns:p14="http://schemas.microsoft.com/office/powerpoint/2010/main" val="1545625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Information security is responsible for safeguarding information from landing into unauthorized persons. Therefore, the privacy of information is considered in this case, and it uses practices such as identification, authorization, and cryptography. Instead, disaster recovery comprises processes such as carrying out risk evaluation, developing priorities, and forming recovery strategies. Another area is the application security, which contains of countermeasures acquired during the process of the development life cycle to safeguard application from threats. The last areas of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the network security, which consists protecting the usability, integrity, and safety of the network.</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4</a:t>
            </a:fld>
            <a:endParaRPr lang="en-US"/>
          </a:p>
        </p:txBody>
      </p:sp>
    </p:spTree>
    <p:extLst>
      <p:ext uri="{BB962C8B-B14F-4D97-AF65-F5344CB8AC3E}">
        <p14:creationId xmlns:p14="http://schemas.microsoft.com/office/powerpoint/2010/main" val="1179234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Nmap has been in existence for more than twenty years and is still highly usable by a network security analyst.  The tool is used to perform several functions such as slicing open misconfigured firewalls to identify the devices which are accessible in the network, bounce TCP and UDP packets within the network as well as scanning for open ports and finding hosts. The Metasploit tool is very critical in cracking the known vulnerabilities as well as used together with other exploit and executable payloads to easily access any system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Roldán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-Molina et al., 2017). Wireshark, on the other hand, permits deep inspection and examinations of packets among many protocols available. Similarly, snort is used to offer services such as network intrusion detection that performs real-time traffic analysis and packages which logs the network. Finally,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aircrack</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-ng is also a tool of cybersecurity used in hacking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wifi</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especially those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wifis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which are not highly secured.</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5</a:t>
            </a:fld>
            <a:endParaRPr lang="en-US"/>
          </a:p>
        </p:txBody>
      </p:sp>
    </p:spTree>
    <p:extLst>
      <p:ext uri="{BB962C8B-B14F-4D97-AF65-F5344CB8AC3E}">
        <p14:creationId xmlns:p14="http://schemas.microsoft.com/office/powerpoint/2010/main" val="143568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IT governance standards and best practices include the ISO 27001bwhich offers the requirements for starting, implementing, preserving, and frequently improving the information security management system in an organization setting. Other standards include ISO 27002, which provides for the code of ethics for the information security controls, and other policies and practices such as SANS security and COBIT (Shackelford et al., 2015). Government IT security policy and guidelines offer references and guidance to the administration bureau and departments to safeguard the administration information systems. Such policy and guidelines include a practice guide for security risk assessment and audit and baseline IT security policy. Alternatively, the instructions on safeguarding data privacy prevent data from being accessed by unauthorized users; an example of the guideline is the health insurance portability and accountability act (HIPAA). Guidelines on conducting online business and activities include guidelines such as the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TRUSTe</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and technical standards relevant to cloud computing. </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6</a:t>
            </a:fld>
            <a:endParaRPr lang="en-US"/>
          </a:p>
        </p:txBody>
      </p:sp>
    </p:spTree>
    <p:extLst>
      <p:ext uri="{BB962C8B-B14F-4D97-AF65-F5344CB8AC3E}">
        <p14:creationId xmlns:p14="http://schemas.microsoft.com/office/powerpoint/2010/main" val="3706389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current society and businesses rely highly on technological systems such as the computer, mobile phone, and cloud for storage. However, cybersecurity crimes have highly increased, leading to information stolen and breach of sensitive data. Consequently, cybersecurity is essential in protecting the administration of sensitive data such as security information of the country (Wirth, 2016). The systems which store information such as servers and databases, as well as networks, are also protected from attacks, which might lead to access to information and failure of systems. Health information is very critical and hence requires high privacy consideration, which is done through cybersecurity. Through performing an examination of the systems, cybersecurity is also able to identify the vulnerabilities available and fix them earlier before an attack occurs. On the other hand, individuals can benefit in a personal level for protection against identity theft.</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7</a:t>
            </a:fld>
            <a:endParaRPr lang="en-US"/>
          </a:p>
        </p:txBody>
      </p:sp>
    </p:spTree>
    <p:extLst>
      <p:ext uri="{BB962C8B-B14F-4D97-AF65-F5344CB8AC3E}">
        <p14:creationId xmlns:p14="http://schemas.microsoft.com/office/powerpoint/2010/main" val="2325549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Ransomware is a malicious software developed to extract currency through blocking access to files in the computer system until the ransom is paid. However, after the ransom is paid, it is not sure that the data will be reinstated. Phishing is a threat where an email is exhausted with many emails, which makes a person seem as if the mails come from a trustworthy person. The goal of phishing is to get access to the delicate data from individuals such as login information and credit card numbers. Social engineering is another threat that is used to trick individuals into disclosing their sensitive data. Attackers may use the risk to access the confidential data and lobby financial payment. Malware is also a software application that is used to cause damage to a computer machine or to gain unauthorized access. Hacking is another threat to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where hackers gain access to information technology systems from outside of the organization. Access is done to access critical information such as bank accounts and credit card databases. </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8</a:t>
            </a:fld>
            <a:endParaRPr lang="en-US"/>
          </a:p>
        </p:txBody>
      </p:sp>
    </p:spTree>
    <p:extLst>
      <p:ext uri="{BB962C8B-B14F-4D97-AF65-F5344CB8AC3E}">
        <p14:creationId xmlns:p14="http://schemas.microsoft.com/office/powerpoint/2010/main" val="4188236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Virus is of many different types; however, computer systems are more vulnerable to virus attacks if they have nothing to protect them. Therefore, the use of antivirus software is important as it will allow easy detection of viruses and scan them when fount as well as quarantine. Similarly, there are still other spyware software’s which infiltrates the computer device and steal the internet usage data and sensitive information. Consequently, the use of spyware detection will help easily notice a spyware in a computer before it starts causing damages (Conteh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Schmick</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2016). Other measures include members not to open emails which they don’t know their source as they may cause threats as well as updating operating system and patches as they have new measures which protect against attacks because they develop everyday so does software’s.  intrusion detection is also important in monitoring a network for policy violations and malicious activity.</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9</a:t>
            </a:fld>
            <a:endParaRPr lang="en-US"/>
          </a:p>
        </p:txBody>
      </p:sp>
    </p:spTree>
    <p:extLst>
      <p:ext uri="{BB962C8B-B14F-4D97-AF65-F5344CB8AC3E}">
        <p14:creationId xmlns:p14="http://schemas.microsoft.com/office/powerpoint/2010/main" val="1592298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deals with a diverse field from virtual worlds and physical world. The diversity gives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offices great challenges to achieve the prevention of attacks. For example, the use of internet of things, and BYOD increases the chances of attacks. Similarly, there is a challenge of getting trained IT experts with the ability to protect a system from being hacked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Fouché</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&amp; Mangle, 2015).  However, those who are available charges a high amount of money which small organization cannot afford. Alternatively, the complicated regulations which affect the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especially in consumer privacy. The increased attacks of ransomware also maintain being a great challenge to the organization and individuals because many people don’t have the knowledge to deal with it.</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10</a:t>
            </a:fld>
            <a:endParaRPr lang="en-US"/>
          </a:p>
        </p:txBody>
      </p:sp>
    </p:spTree>
    <p:extLst>
      <p:ext uri="{BB962C8B-B14F-4D97-AF65-F5344CB8AC3E}">
        <p14:creationId xmlns:p14="http://schemas.microsoft.com/office/powerpoint/2010/main" val="2289862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important role of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to protect and safeguard sensitive data. Many organizations such as health, businesses and government as well as personal information requires security where they store information. Similarly, the society has highly transformed due to increase in technology, therefore almost every person uses smartphone or computer system to access their information or for storage purposes. Consequently, cybersecurity should be responsible to protect the network system and the storage systems.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professionals use several tools to achieve their works such as Metasploit framework and Wireshark. Similarly,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is highly affected by the standard regulations and its diverse field which creates more opportunities to hackers that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cyber security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experts. Finally, more individuals are not aware of the ransomware attack and hence becoming the biggest threat.</a:t>
            </a:r>
          </a:p>
          <a:p>
            <a:endParaRPr lang="en-US" dirty="0"/>
          </a:p>
        </p:txBody>
      </p:sp>
      <p:sp>
        <p:nvSpPr>
          <p:cNvPr id="4" name="Slide Number Placeholder 3"/>
          <p:cNvSpPr>
            <a:spLocks noGrp="1"/>
          </p:cNvSpPr>
          <p:nvPr>
            <p:ph type="sldNum" sz="quarter" idx="5"/>
          </p:nvPr>
        </p:nvSpPr>
        <p:spPr/>
        <p:txBody>
          <a:bodyPr/>
          <a:lstStyle/>
          <a:p>
            <a:fld id="{543B3C00-EEDA-4BF8-A1DD-FD8252C0FEED}" type="slidenum">
              <a:rPr lang="en-US" smtClean="0"/>
              <a:t>11</a:t>
            </a:fld>
            <a:endParaRPr lang="en-US"/>
          </a:p>
        </p:txBody>
      </p:sp>
    </p:spTree>
    <p:extLst>
      <p:ext uri="{BB962C8B-B14F-4D97-AF65-F5344CB8AC3E}">
        <p14:creationId xmlns:p14="http://schemas.microsoft.com/office/powerpoint/2010/main" val="542495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745230170"/>
      </p:ext>
    </p:extLst>
  </p:cSld>
  <p:clrMapOvr>
    <a:masterClrMapping/>
  </p:clrMapOvr>
  <p:transition spd="slow" advTm="10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635469700"/>
      </p:ext>
    </p:extLst>
  </p:cSld>
  <p:clrMapOvr>
    <a:masterClrMapping/>
  </p:clrMapOvr>
  <p:transition spd="slow" advTm="10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459010030"/>
      </p:ext>
    </p:extLst>
  </p:cSld>
  <p:clrMapOvr>
    <a:masterClrMapping/>
  </p:clrMapOvr>
  <p:transition spd="slow" advTm="10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48B637-C223-4A04-9283-CA7309D54512}"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254762179"/>
      </p:ext>
    </p:extLst>
  </p:cSld>
  <p:clrMapOvr>
    <a:masterClrMapping/>
  </p:clrMapOvr>
  <p:transition spd="slow" advTm="10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48B637-C223-4A04-9283-CA7309D54512}" type="datetimeFigureOut">
              <a:rPr lang="en-US" smtClean="0"/>
              <a:t>3/15/2020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701678314"/>
      </p:ext>
    </p:extLst>
  </p:cSld>
  <p:clrMapOvr>
    <a:masterClrMapping/>
  </p:clrMapOvr>
  <p:transition spd="slow" advTm="10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48B637-C223-4A04-9283-CA7309D54512}" type="datetimeFigureOut">
              <a:rPr lang="en-US" smtClean="0"/>
              <a:t>3/15/2020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793441277"/>
      </p:ext>
    </p:extLst>
  </p:cSld>
  <p:clrMapOvr>
    <a:masterClrMapping/>
  </p:clrMapOvr>
  <p:transition spd="slow" advTm="10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48B637-C223-4A04-9283-CA7309D54512}" type="datetimeFigureOut">
              <a:rPr lang="en-US" smtClean="0"/>
              <a:t>3/15/2020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422048410"/>
      </p:ext>
    </p:extLst>
  </p:cSld>
  <p:clrMapOvr>
    <a:masterClrMapping/>
  </p:clrMapOvr>
  <p:transition spd="slow" advTm="10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48B637-C223-4A04-9283-CA7309D54512}"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2775801330"/>
      </p:ext>
    </p:extLst>
  </p:cSld>
  <p:clrMapOvr>
    <a:masterClrMapping/>
  </p:clrMapOvr>
  <p:transition spd="slow" advTm="10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48B637-C223-4A04-9283-CA7309D54512}" type="datetimeFigureOut">
              <a:rPr lang="en-US" smtClean="0"/>
              <a:t>3/15/2020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3591484536"/>
      </p:ext>
    </p:extLst>
  </p:cSld>
  <p:clrMapOvr>
    <a:masterClrMapping/>
  </p:clrMapOvr>
  <p:transition spd="slow" advTm="10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1066769387"/>
      </p:ext>
    </p:extLst>
  </p:cSld>
  <p:clrMapOvr>
    <a:masterClrMapping/>
  </p:clrMapOvr>
  <p:transition spd="slow" advTm="10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9925730"/>
      </p:ext>
    </p:extLst>
  </p:cSld>
  <p:clrMapOvr>
    <a:masterClrMapping/>
  </p:clrMapOvr>
  <p:transition spd="slow" advTm="10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2155721590"/>
      </p:ext>
    </p:extLst>
  </p:cSld>
  <p:clrMapOvr>
    <a:masterClrMapping/>
  </p:clrMapOvr>
  <p:transition spd="slow" advTm="10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92499561"/>
      </p:ext>
    </p:extLst>
  </p:cSld>
  <p:clrMapOvr>
    <a:masterClrMapping/>
  </p:clrMapOvr>
  <p:transition spd="slow" advTm="10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2720558435"/>
      </p:ext>
    </p:extLst>
  </p:cSld>
  <p:clrMapOvr>
    <a:masterClrMapping/>
  </p:clrMapOvr>
  <p:transition spd="slow" advTm="10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93049326"/>
      </p:ext>
    </p:extLst>
  </p:cSld>
  <p:clrMapOvr>
    <a:masterClrMapping/>
  </p:clrMapOvr>
  <p:transition spd="slow" advTm="10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8B637-C223-4A04-9283-CA7309D54512}" type="datetimeFigureOut">
              <a:rPr lang="en-US" smtClean="0"/>
              <a:t>3/15/2020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EE83FD-F5D3-4000-A302-BA7F3244656A}" type="slidenum">
              <a:rPr lang="en-US" smtClean="0"/>
              <a:t>‹#›</a:t>
            </a:fld>
            <a:endParaRPr lang="en-US"/>
          </a:p>
        </p:txBody>
      </p:sp>
    </p:spTree>
    <p:extLst>
      <p:ext uri="{BB962C8B-B14F-4D97-AF65-F5344CB8AC3E}">
        <p14:creationId xmlns:p14="http://schemas.microsoft.com/office/powerpoint/2010/main" val="2496172953"/>
      </p:ext>
    </p:extLst>
  </p:cSld>
  <p:clrMapOvr>
    <a:masterClrMapping/>
  </p:clrMapOvr>
  <p:transition spd="slow" advTm="10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48B637-C223-4A04-9283-CA7309D54512}" type="datetimeFigureOut">
              <a:rPr lang="en-US" smtClean="0"/>
              <a:t>3/15/2020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DEE83FD-F5D3-4000-A302-BA7F3244656A}" type="slidenum">
              <a:rPr lang="en-US" smtClean="0"/>
              <a:t>‹#›</a:t>
            </a:fld>
            <a:endParaRPr lang="en-US"/>
          </a:p>
        </p:txBody>
      </p:sp>
    </p:spTree>
    <p:extLst>
      <p:ext uri="{BB962C8B-B14F-4D97-AF65-F5344CB8AC3E}">
        <p14:creationId xmlns:p14="http://schemas.microsoft.com/office/powerpoint/2010/main" val="2868966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slow" advTm="10000">
    <p:wip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532430-FFB7-476E-82BE-DD492FB4C030}"/>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Cyber </a:t>
            </a:r>
            <a:r>
              <a:rPr lang="en-US" dirty="0" smtClean="0">
                <a:latin typeface="Times New Roman" panose="02020603050405020304" pitchFamily="18" charset="0"/>
                <a:cs typeface="Times New Roman" panose="02020603050405020304" pitchFamily="18" charset="0"/>
              </a:rPr>
              <a:t>Security</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5A60CD9C-CAC7-49FE-9F69-231E8B418885}"/>
              </a:ext>
            </a:extLst>
          </p:cNvPr>
          <p:cNvSpPr>
            <a:spLocks noGrp="1"/>
          </p:cNvSpPr>
          <p:nvPr>
            <p:ph type="subTitle" idx="1"/>
          </p:nvPr>
        </p:nvSpPr>
        <p:spPr/>
        <p:txBody>
          <a:bodyPr>
            <a:normAutofit/>
          </a:bodyPr>
          <a:lstStyle/>
          <a:p>
            <a:r>
              <a:rPr lang="en-US" sz="2000" dirty="0">
                <a:latin typeface="Times New Roman" panose="02020603050405020304" pitchFamily="18" charset="0"/>
                <a:cs typeface="Times New Roman" panose="02020603050405020304" pitchFamily="18" charset="0"/>
              </a:rPr>
              <a:t>Student’s Name</a:t>
            </a:r>
          </a:p>
          <a:p>
            <a:r>
              <a:rPr lang="en-US" sz="20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3316545279"/>
      </p:ext>
    </p:extLst>
  </p:cSld>
  <p:clrMapOvr>
    <a:masterClrMapping/>
  </p:clrMapOvr>
  <p:transition spd="slow" advTm="5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0295B0-F2EC-468F-99DC-FCA90F85583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 xmlns:a16="http://schemas.microsoft.com/office/drawing/2014/main" id="{1D67581F-AF3D-4B71-A53A-E8E62A6815EC}"/>
              </a:ext>
            </a:extLst>
          </p:cNvPr>
          <p:cNvSpPr>
            <a:spLocks noGrp="1"/>
          </p:cNvSpPr>
          <p:nvPr>
            <p:ph idx="1"/>
          </p:nvPr>
        </p:nvSpPr>
        <p:spPr>
          <a:xfrm>
            <a:off x="662820" y="1550989"/>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Protection of computer system and </a:t>
            </a:r>
            <a:r>
              <a:rPr lang="en-US" sz="2000" dirty="0" smtClean="0">
                <a:latin typeface="Times New Roman" panose="02020603050405020304" pitchFamily="18" charset="0"/>
                <a:cs typeface="Times New Roman" panose="02020603050405020304" pitchFamily="18" charset="0"/>
              </a:rPr>
              <a:t>network</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Aims </a:t>
            </a:r>
            <a:r>
              <a:rPr lang="en-US" sz="2000" dirty="0">
                <a:latin typeface="Times New Roman" panose="02020603050405020304" pitchFamily="18" charset="0"/>
                <a:cs typeface="Times New Roman" panose="02020603050405020304" pitchFamily="18" charset="0"/>
              </a:rPr>
              <a:t>at accessing changing or destroying sensitive </a:t>
            </a:r>
            <a:r>
              <a:rPr lang="en-US" sz="2000" dirty="0" smtClean="0">
                <a:latin typeface="Times New Roman" panose="02020603050405020304" pitchFamily="18" charset="0"/>
                <a:cs typeface="Times New Roman" panose="02020603050405020304" pitchFamily="18" charset="0"/>
              </a:rPr>
              <a:t>information</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Digital </a:t>
            </a:r>
            <a:r>
              <a:rPr lang="en-US" sz="2000" dirty="0">
                <a:latin typeface="Times New Roman" panose="02020603050405020304" pitchFamily="18" charset="0"/>
                <a:cs typeface="Times New Roman" panose="02020603050405020304" pitchFamily="18" charset="0"/>
              </a:rPr>
              <a:t>attacks </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Cyber security standards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Challenges</a:t>
            </a:r>
            <a:r>
              <a:rPr lang="en-US" sz="2000" dirty="0">
                <a:latin typeface="Times New Roman" panose="02020603050405020304" pitchFamily="18" charset="0"/>
                <a:cs typeface="Times New Roman" panose="02020603050405020304" pitchFamily="18" charset="0"/>
              </a:rPr>
              <a:t>, threats, and countermeasures</a:t>
            </a:r>
          </a:p>
          <a:p>
            <a:pPr>
              <a:lnSpc>
                <a:spcPct val="150000"/>
              </a:lnSpc>
            </a:pPr>
            <a:endParaRPr lang="en-US" sz="2000" dirty="0"/>
          </a:p>
        </p:txBody>
      </p:sp>
    </p:spTree>
    <p:extLst>
      <p:ext uri="{BB962C8B-B14F-4D97-AF65-F5344CB8AC3E}">
        <p14:creationId xmlns:p14="http://schemas.microsoft.com/office/powerpoint/2010/main" val="2890606726"/>
      </p:ext>
    </p:extLst>
  </p:cSld>
  <p:clrMapOvr>
    <a:masterClrMapping/>
  </p:clrMapOvr>
  <p:transition spd="slow" advTm="10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3004E3-17B7-42C5-BD59-B420DDEA9321}"/>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Background of </a:t>
            </a:r>
            <a:r>
              <a:rPr lang="en-US" dirty="0" smtClean="0">
                <a:latin typeface="Times New Roman" pitchFamily="18" charset="0"/>
                <a:cs typeface="Times New Roman" panose="02020603050405020304" pitchFamily="18" charset="0"/>
              </a:rPr>
              <a:t>Cyber Security</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36FF05D-C232-4641-88FB-B3B14FDA9529}"/>
              </a:ext>
            </a:extLst>
          </p:cNvPr>
          <p:cNvSpPr>
            <a:spLocks noGrp="1"/>
          </p:cNvSpPr>
          <p:nvPr>
            <p:ph idx="1"/>
          </p:nvPr>
        </p:nvSpPr>
        <p:spPr>
          <a:xfrm>
            <a:off x="662820" y="1638075"/>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Development of program creeper in 1970 (Thames &amp; Schaefer, </a:t>
            </a:r>
            <a:r>
              <a:rPr lang="en-US" sz="2000" dirty="0" smtClean="0">
                <a:latin typeface="Times New Roman" panose="02020603050405020304" pitchFamily="18" charset="0"/>
                <a:cs typeface="Times New Roman" panose="02020603050405020304" pitchFamily="18" charset="0"/>
              </a:rPr>
              <a:t>2017)</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era of a computer virus in the </a:t>
            </a:r>
            <a:r>
              <a:rPr lang="en-US" sz="2000" dirty="0" smtClean="0">
                <a:latin typeface="Times New Roman" panose="02020603050405020304" pitchFamily="18" charset="0"/>
                <a:cs typeface="Times New Roman" panose="02020603050405020304" pitchFamily="18" charset="0"/>
              </a:rPr>
              <a:t>1980s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Rise </a:t>
            </a:r>
            <a:r>
              <a:rPr lang="en-US" sz="2000" dirty="0">
                <a:latin typeface="Times New Roman" panose="02020603050405020304" pitchFamily="18" charset="0"/>
                <a:cs typeface="Times New Roman" panose="02020603050405020304" pitchFamily="18" charset="0"/>
              </a:rPr>
              <a:t>of a computer virus in the </a:t>
            </a:r>
            <a:r>
              <a:rPr lang="en-US" sz="2000" dirty="0" smtClean="0">
                <a:latin typeface="Times New Roman" panose="02020603050405020304" pitchFamily="18" charset="0"/>
                <a:cs typeface="Times New Roman" panose="02020603050405020304" pitchFamily="18" charset="0"/>
              </a:rPr>
              <a:t>1990s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increase in the first hacker </a:t>
            </a:r>
            <a:r>
              <a:rPr lang="en-US" sz="2000" dirty="0" smtClean="0">
                <a:latin typeface="Times New Roman" panose="02020603050405020304" pitchFamily="18" charset="0"/>
                <a:cs typeface="Times New Roman" panose="02020603050405020304" pitchFamily="18" charset="0"/>
              </a:rPr>
              <a:t>group</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Lateral </a:t>
            </a:r>
            <a:r>
              <a:rPr lang="en-US" sz="2000" dirty="0">
                <a:latin typeface="Times New Roman" panose="02020603050405020304" pitchFamily="18" charset="0"/>
                <a:cs typeface="Times New Roman" panose="02020603050405020304" pitchFamily="18" charset="0"/>
              </a:rPr>
              <a:t>movement attack </a:t>
            </a:r>
            <a:r>
              <a:rPr lang="en-US" sz="2000" dirty="0" smtClean="0">
                <a:latin typeface="Times New Roman" panose="02020603050405020304" pitchFamily="18" charset="0"/>
                <a:cs typeface="Times New Roman" panose="02020603050405020304" pitchFamily="18" charset="0"/>
              </a:rPr>
              <a:t>techniques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Cyber security </a:t>
            </a:r>
            <a:r>
              <a:rPr lang="en-US" sz="2000" dirty="0">
                <a:latin typeface="Times New Roman" panose="02020603050405020304" pitchFamily="18" charset="0"/>
                <a:cs typeface="Times New Roman" panose="02020603050405020304" pitchFamily="18" charset="0"/>
              </a:rPr>
              <a:t>regulations and laws</a:t>
            </a:r>
          </a:p>
          <a:p>
            <a:pPr>
              <a:lnSpc>
                <a:spcPct val="150000"/>
              </a:lnSpc>
            </a:pPr>
            <a:endParaRPr lang="en-US" sz="2000" dirty="0"/>
          </a:p>
        </p:txBody>
      </p:sp>
    </p:spTree>
    <p:extLst>
      <p:ext uri="{BB962C8B-B14F-4D97-AF65-F5344CB8AC3E}">
        <p14:creationId xmlns:p14="http://schemas.microsoft.com/office/powerpoint/2010/main" val="2075005518"/>
      </p:ext>
    </p:extLst>
  </p:cSld>
  <p:clrMapOvr>
    <a:masterClrMapping/>
  </p:clrMapOvr>
  <p:transition spd="slow" advTm="10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702DEC-8128-46CD-AE80-4705BCD0F03E}"/>
              </a:ext>
            </a:extLst>
          </p:cNvPr>
          <p:cNvSpPr>
            <a:spLocks noGrp="1"/>
          </p:cNvSpPr>
          <p:nvPr>
            <p:ph type="title"/>
          </p:nvPr>
        </p:nvSpPr>
        <p:spPr/>
        <p:txBody>
          <a:bodyPr/>
          <a:lstStyle/>
          <a:p>
            <a:pPr algn="ctr"/>
            <a:r>
              <a:rPr lang="en-US" dirty="0" smtClean="0">
                <a:latin typeface="Times New Roman" pitchFamily="18" charset="0"/>
                <a:cs typeface="Times New Roman" panose="02020603050405020304" pitchFamily="18" charset="0"/>
              </a:rPr>
              <a:t>Areas Covered by Cyber Security</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3A61ED1-F9C2-4FDF-A19A-A64356547C07}"/>
              </a:ext>
            </a:extLst>
          </p:cNvPr>
          <p:cNvSpPr>
            <a:spLocks noGrp="1"/>
          </p:cNvSpPr>
          <p:nvPr>
            <p:ph idx="1"/>
          </p:nvPr>
        </p:nvSpPr>
        <p:spPr>
          <a:xfrm>
            <a:off x="662820" y="1638075"/>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Information </a:t>
            </a:r>
            <a:r>
              <a:rPr lang="en-US" sz="2000" dirty="0" smtClean="0">
                <a:latin typeface="Times New Roman" panose="02020603050405020304" pitchFamily="18" charset="0"/>
                <a:cs typeface="Times New Roman" panose="02020603050405020304" pitchFamily="18" charset="0"/>
              </a:rPr>
              <a:t>security area</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Disaster </a:t>
            </a:r>
            <a:r>
              <a:rPr lang="en-US" sz="2000" dirty="0" smtClean="0">
                <a:latin typeface="Times New Roman" panose="02020603050405020304" pitchFamily="18" charset="0"/>
                <a:cs typeface="Times New Roman" panose="02020603050405020304" pitchFamily="18" charset="0"/>
              </a:rPr>
              <a:t>recovery area</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Application </a:t>
            </a:r>
            <a:r>
              <a:rPr lang="en-US" sz="2000" dirty="0" smtClean="0">
                <a:latin typeface="Times New Roman" panose="02020603050405020304" pitchFamily="18" charset="0"/>
                <a:cs typeface="Times New Roman" panose="02020603050405020304" pitchFamily="18" charset="0"/>
              </a:rPr>
              <a:t>security area</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Network </a:t>
            </a:r>
            <a:r>
              <a:rPr lang="en-US" sz="2000" dirty="0" smtClean="0">
                <a:latin typeface="Times New Roman" panose="02020603050405020304" pitchFamily="18" charset="0"/>
                <a:cs typeface="Times New Roman" panose="02020603050405020304" pitchFamily="18" charset="0"/>
              </a:rPr>
              <a:t>security area</a:t>
            </a: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p>
        </p:txBody>
      </p:sp>
    </p:spTree>
    <p:extLst>
      <p:ext uri="{BB962C8B-B14F-4D97-AF65-F5344CB8AC3E}">
        <p14:creationId xmlns:p14="http://schemas.microsoft.com/office/powerpoint/2010/main" val="3955404919"/>
      </p:ext>
    </p:extLst>
  </p:cSld>
  <p:clrMapOvr>
    <a:masterClrMapping/>
  </p:clrMapOvr>
  <p:transition spd="slow" advTm="10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FCE5F4-34AF-42EB-BC2B-F1DD459F4B20}"/>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Tools of </a:t>
            </a:r>
            <a:r>
              <a:rPr lang="en-US" dirty="0" smtClean="0">
                <a:latin typeface="Times New Roman" panose="02020603050405020304" pitchFamily="18" charset="0"/>
                <a:cs typeface="Times New Roman" panose="02020603050405020304" pitchFamily="18" charset="0"/>
              </a:rPr>
              <a:t>Cyber Security</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a:extLst>
              <a:ext uri="{FF2B5EF4-FFF2-40B4-BE49-F238E27FC236}">
                <a16:creationId xmlns="" xmlns:a16="http://schemas.microsoft.com/office/drawing/2014/main" id="{BB989551-9A46-4CFB-9442-2518F2DDD247}"/>
              </a:ext>
            </a:extLst>
          </p:cNvPr>
          <p:cNvSpPr>
            <a:spLocks noGrp="1"/>
          </p:cNvSpPr>
          <p:nvPr>
            <p:ph idx="1"/>
          </p:nvPr>
        </p:nvSpPr>
        <p:spPr>
          <a:xfrm>
            <a:off x="648305" y="1667104"/>
            <a:ext cx="8596668" cy="3880773"/>
          </a:xfrm>
        </p:spPr>
        <p:txBody>
          <a:bodyPr>
            <a:normAutofit/>
          </a:bodyPr>
          <a:lstStyle/>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Nmap</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Metasploit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framework (</a:t>
            </a:r>
            <a:r>
              <a:rPr lang="en-US" sz="2000" dirty="0" err="1">
                <a:latin typeface="Times New Roman" panose="02020603050405020304" pitchFamily="18" charset="0"/>
                <a:cs typeface="Times New Roman" panose="02020603050405020304" pitchFamily="18" charset="0"/>
              </a:rPr>
              <a:t>Roldán</a:t>
            </a:r>
            <a:r>
              <a:rPr lang="en-US" sz="2000" dirty="0">
                <a:latin typeface="Times New Roman" panose="02020603050405020304" pitchFamily="18" charset="0"/>
                <a:cs typeface="Times New Roman" panose="02020603050405020304" pitchFamily="18" charset="0"/>
              </a:rPr>
              <a:t>-Molina et al., </a:t>
            </a:r>
            <a:r>
              <a:rPr lang="en-US" sz="2000" dirty="0" smtClean="0">
                <a:latin typeface="Times New Roman" panose="02020603050405020304" pitchFamily="18" charset="0"/>
                <a:cs typeface="Times New Roman" panose="02020603050405020304" pitchFamily="18" charset="0"/>
              </a:rPr>
              <a:t>2017)</a:t>
            </a:r>
          </a:p>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Wireshark</a:t>
            </a:r>
            <a:endParaRPr lang="en-US" sz="2000" dirty="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Snort</a:t>
            </a:r>
            <a:endParaRPr lang="en-US" sz="2000" dirty="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Aircrack-ng</a:t>
            </a: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p>
        </p:txBody>
      </p:sp>
    </p:spTree>
    <p:extLst>
      <p:ext uri="{BB962C8B-B14F-4D97-AF65-F5344CB8AC3E}">
        <p14:creationId xmlns:p14="http://schemas.microsoft.com/office/powerpoint/2010/main" val="873412056"/>
      </p:ext>
    </p:extLst>
  </p:cSld>
  <p:clrMapOvr>
    <a:masterClrMapping/>
  </p:clrMapOvr>
  <p:transition spd="slow" advTm="10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5FE9A9-964D-4AB7-8FE6-814D8DBA09EF}"/>
              </a:ext>
            </a:extLst>
          </p:cNvPr>
          <p:cNvSpPr>
            <a:spLocks noGrp="1"/>
          </p:cNvSpPr>
          <p:nvPr>
            <p:ph type="title"/>
          </p:nvPr>
        </p:nvSpPr>
        <p:spPr/>
        <p:txBody>
          <a:bodyPr/>
          <a:lstStyle/>
          <a:p>
            <a:pPr algn="ctr"/>
            <a:r>
              <a:rPr lang="en-US" dirty="0" smtClean="0">
                <a:latin typeface="Times New Roman" pitchFamily="18" charset="0"/>
                <a:cs typeface="Times New Roman" panose="02020603050405020304" pitchFamily="18" charset="0"/>
              </a:rPr>
              <a:t>Cyber Security Standards</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0DDA21D-7D13-44B2-82BA-9A0C524BAFBF}"/>
              </a:ext>
            </a:extLst>
          </p:cNvPr>
          <p:cNvSpPr>
            <a:spLocks noGrp="1"/>
          </p:cNvSpPr>
          <p:nvPr>
            <p:ph idx="1"/>
          </p:nvPr>
        </p:nvSpPr>
        <p:spPr>
          <a:xfrm>
            <a:off x="662820" y="1667103"/>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IT governance standards </a:t>
            </a:r>
            <a:r>
              <a:rPr lang="en-US" sz="2000" dirty="0" smtClean="0">
                <a:latin typeface="Times New Roman" panose="02020603050405020304" pitchFamily="18" charset="0"/>
                <a:cs typeface="Times New Roman" panose="02020603050405020304" pitchFamily="18" charset="0"/>
              </a:rPr>
              <a:t>as well as </a:t>
            </a:r>
            <a:r>
              <a:rPr lang="en-US" sz="2000" dirty="0">
                <a:latin typeface="Times New Roman" panose="02020603050405020304" pitchFamily="18" charset="0"/>
                <a:cs typeface="Times New Roman" panose="02020603050405020304" pitchFamily="18" charset="0"/>
              </a:rPr>
              <a:t>best practices (Shackelford et al., </a:t>
            </a:r>
            <a:r>
              <a:rPr lang="en-US" sz="2000" dirty="0" smtClean="0">
                <a:latin typeface="Times New Roman" panose="02020603050405020304" pitchFamily="18" charset="0"/>
                <a:cs typeface="Times New Roman" panose="02020603050405020304" pitchFamily="18" charset="0"/>
              </a:rPr>
              <a:t>2015)</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Government </a:t>
            </a:r>
            <a:r>
              <a:rPr lang="en-US" sz="2000" dirty="0">
                <a:latin typeface="Times New Roman" panose="02020603050405020304" pitchFamily="18" charset="0"/>
                <a:cs typeface="Times New Roman" panose="02020603050405020304" pitchFamily="18" charset="0"/>
              </a:rPr>
              <a:t>IT security policy and </a:t>
            </a:r>
            <a:r>
              <a:rPr lang="en-US" sz="2000" dirty="0" smtClean="0">
                <a:latin typeface="Times New Roman" panose="02020603050405020304" pitchFamily="18" charset="0"/>
                <a:cs typeface="Times New Roman" panose="02020603050405020304" pitchFamily="18" charset="0"/>
              </a:rPr>
              <a:t>also guidelines</a:t>
            </a:r>
            <a:endParaRPr lang="en-US" sz="2000" dirty="0" smtClean="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Guidelines </a:t>
            </a:r>
            <a:r>
              <a:rPr lang="en-US" sz="2000" dirty="0">
                <a:latin typeface="Times New Roman" panose="02020603050405020304" pitchFamily="18" charset="0"/>
                <a:cs typeface="Times New Roman" panose="02020603050405020304" pitchFamily="18" charset="0"/>
              </a:rPr>
              <a:t>on safeguarding data </a:t>
            </a:r>
            <a:r>
              <a:rPr lang="en-US" sz="2000" dirty="0" smtClean="0">
                <a:latin typeface="Times New Roman" panose="02020603050405020304" pitchFamily="18" charset="0"/>
                <a:cs typeface="Times New Roman" panose="02020603050405020304" pitchFamily="18" charset="0"/>
              </a:rPr>
              <a:t>privacy</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Instructions </a:t>
            </a:r>
            <a:r>
              <a:rPr lang="en-US" sz="2000" dirty="0">
                <a:latin typeface="Times New Roman" panose="02020603050405020304" pitchFamily="18" charset="0"/>
                <a:cs typeface="Times New Roman" panose="02020603050405020304" pitchFamily="18" charset="0"/>
              </a:rPr>
              <a:t>on </a:t>
            </a:r>
            <a:r>
              <a:rPr lang="en-US" sz="2000" dirty="0" smtClean="0">
                <a:latin typeface="Times New Roman" panose="02020603050405020304" pitchFamily="18" charset="0"/>
                <a:cs typeface="Times New Roman" panose="02020603050405020304" pitchFamily="18" charset="0"/>
              </a:rPr>
              <a:t>undertaking </a:t>
            </a:r>
            <a:r>
              <a:rPr lang="en-US" sz="2000" dirty="0">
                <a:latin typeface="Times New Roman" panose="02020603050405020304" pitchFamily="18" charset="0"/>
                <a:cs typeface="Times New Roman" panose="02020603050405020304" pitchFamily="18" charset="0"/>
              </a:rPr>
              <a:t>online businesses </a:t>
            </a:r>
            <a:r>
              <a:rPr lang="en-US" sz="2000">
                <a:latin typeface="Times New Roman" panose="02020603050405020304" pitchFamily="18" charset="0"/>
                <a:cs typeface="Times New Roman" panose="02020603050405020304" pitchFamily="18" charset="0"/>
              </a:rPr>
              <a:t>and </a:t>
            </a:r>
            <a:r>
              <a:rPr lang="en-US" sz="2000" smtClean="0">
                <a:latin typeface="Times New Roman" panose="02020603050405020304" pitchFamily="18" charset="0"/>
                <a:cs typeface="Times New Roman" panose="02020603050405020304" pitchFamily="18" charset="0"/>
              </a:rPr>
              <a:t>also </a:t>
            </a:r>
            <a:r>
              <a:rPr lang="en-US" sz="2000" smtClean="0">
                <a:latin typeface="Times New Roman" panose="02020603050405020304" pitchFamily="18" charset="0"/>
                <a:cs typeface="Times New Roman" panose="02020603050405020304" pitchFamily="18" charset="0"/>
              </a:rPr>
              <a:t>activities</a:t>
            </a: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p>
        </p:txBody>
      </p:sp>
    </p:spTree>
    <p:extLst>
      <p:ext uri="{BB962C8B-B14F-4D97-AF65-F5344CB8AC3E}">
        <p14:creationId xmlns:p14="http://schemas.microsoft.com/office/powerpoint/2010/main" val="2786945960"/>
      </p:ext>
    </p:extLst>
  </p:cSld>
  <p:clrMapOvr>
    <a:masterClrMapping/>
  </p:clrMapOvr>
  <p:transition spd="slow" advTm="10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5C1252-21D4-4C73-BFE2-E46BF9B39E0B}"/>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Importance of </a:t>
            </a:r>
            <a:r>
              <a:rPr lang="en-US" dirty="0" smtClean="0">
                <a:latin typeface="Times New Roman" pitchFamily="18" charset="0"/>
                <a:cs typeface="Times New Roman" panose="02020603050405020304" pitchFamily="18" charset="0"/>
              </a:rPr>
              <a:t>Cyber Security</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7EED2120-0FD7-4E1B-9E2B-F698F5F3DEB2}"/>
              </a:ext>
            </a:extLst>
          </p:cNvPr>
          <p:cNvSpPr>
            <a:spLocks noGrp="1"/>
          </p:cNvSpPr>
          <p:nvPr>
            <p:ph idx="1"/>
          </p:nvPr>
        </p:nvSpPr>
        <p:spPr>
          <a:xfrm>
            <a:off x="648306" y="1681618"/>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Protection of sensitive data in government (Wirth, </a:t>
            </a:r>
            <a:r>
              <a:rPr lang="en-US" sz="2000" dirty="0" smtClean="0">
                <a:latin typeface="Times New Roman" panose="02020603050405020304" pitchFamily="18" charset="0"/>
                <a:cs typeface="Times New Roman" panose="02020603050405020304" pitchFamily="18" charset="0"/>
              </a:rPr>
              <a:t>2016)</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Safeguarding </a:t>
            </a:r>
            <a:r>
              <a:rPr lang="en-US" sz="2000" dirty="0">
                <a:latin typeface="Times New Roman" panose="02020603050405020304" pitchFamily="18" charset="0"/>
                <a:cs typeface="Times New Roman" panose="02020603050405020304" pitchFamily="18" charset="0"/>
              </a:rPr>
              <a:t>of systems used to transmit and store </a:t>
            </a:r>
            <a:r>
              <a:rPr lang="en-US" sz="2000" dirty="0" smtClean="0">
                <a:latin typeface="Times New Roman" panose="02020603050405020304" pitchFamily="18" charset="0"/>
                <a:cs typeface="Times New Roman" panose="02020603050405020304" pitchFamily="18" charset="0"/>
              </a:rPr>
              <a:t>information</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Secure </a:t>
            </a:r>
            <a:r>
              <a:rPr lang="en-US" sz="2000" dirty="0">
                <a:latin typeface="Times New Roman" panose="02020603050405020304" pitchFamily="18" charset="0"/>
                <a:cs typeface="Times New Roman" panose="02020603050405020304" pitchFamily="18" charset="0"/>
              </a:rPr>
              <a:t>health </a:t>
            </a:r>
            <a:r>
              <a:rPr lang="en-US" sz="2000" dirty="0" smtClean="0">
                <a:latin typeface="Times New Roman" panose="02020603050405020304" pitchFamily="18" charset="0"/>
                <a:cs typeface="Times New Roman" panose="02020603050405020304" pitchFamily="18" charset="0"/>
              </a:rPr>
              <a:t>information</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Communicate </a:t>
            </a:r>
            <a:r>
              <a:rPr lang="en-US" sz="2000" dirty="0">
                <a:latin typeface="Times New Roman" panose="02020603050405020304" pitchFamily="18" charset="0"/>
                <a:cs typeface="Times New Roman" panose="02020603050405020304" pitchFamily="18" charset="0"/>
              </a:rPr>
              <a:t>data </a:t>
            </a:r>
            <a:r>
              <a:rPr lang="en-US" sz="2000" dirty="0" smtClean="0">
                <a:latin typeface="Times New Roman" panose="02020603050405020304" pitchFamily="18" charset="0"/>
                <a:cs typeface="Times New Roman" panose="02020603050405020304" pitchFamily="18" charset="0"/>
              </a:rPr>
              <a:t>breaches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Protection </a:t>
            </a:r>
            <a:r>
              <a:rPr lang="en-US" sz="2000" dirty="0">
                <a:latin typeface="Times New Roman" panose="02020603050405020304" pitchFamily="18" charset="0"/>
                <a:cs typeface="Times New Roman" panose="02020603050405020304" pitchFamily="18" charset="0"/>
              </a:rPr>
              <a:t>of identity theft</a:t>
            </a:r>
          </a:p>
          <a:p>
            <a:pPr>
              <a:lnSpc>
                <a:spcPct val="150000"/>
              </a:lnSpc>
            </a:pPr>
            <a:endParaRPr lang="en-US" sz="2000" dirty="0"/>
          </a:p>
        </p:txBody>
      </p:sp>
    </p:spTree>
    <p:extLst>
      <p:ext uri="{BB962C8B-B14F-4D97-AF65-F5344CB8AC3E}">
        <p14:creationId xmlns:p14="http://schemas.microsoft.com/office/powerpoint/2010/main" val="4118940625"/>
      </p:ext>
    </p:extLst>
  </p:cSld>
  <p:clrMapOvr>
    <a:masterClrMapping/>
  </p:clrMapOvr>
  <p:transition spd="slow" advTm="10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A3B56E-3323-43DE-A2EC-9712DB77200C}"/>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Threats of </a:t>
            </a:r>
            <a:r>
              <a:rPr lang="en-US" dirty="0" smtClean="0">
                <a:latin typeface="Times New Roman" pitchFamily="18" charset="0"/>
                <a:cs typeface="Times New Roman" panose="02020603050405020304" pitchFamily="18" charset="0"/>
              </a:rPr>
              <a:t>Cyber Security</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F96B113-1276-4D3A-96C2-C0A0F6E1C536}"/>
              </a:ext>
            </a:extLst>
          </p:cNvPr>
          <p:cNvSpPr>
            <a:spLocks noGrp="1"/>
          </p:cNvSpPr>
          <p:nvPr>
            <p:ph idx="1"/>
          </p:nvPr>
        </p:nvSpPr>
        <p:spPr>
          <a:xfrm>
            <a:off x="662820" y="1667103"/>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Ransomware (Peng, </a:t>
            </a:r>
            <a:r>
              <a:rPr lang="en-US" sz="2000" dirty="0" smtClean="0">
                <a:latin typeface="Times New Roman" panose="02020603050405020304" pitchFamily="18" charset="0"/>
                <a:cs typeface="Times New Roman" panose="02020603050405020304" pitchFamily="18" charset="0"/>
              </a:rPr>
              <a:t>2015)</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Phishing</a:t>
            </a:r>
            <a:endParaRPr lang="en-US" sz="2000" dirty="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Malware</a:t>
            </a:r>
            <a:endParaRPr lang="en-US" sz="2000" dirty="0">
              <a:latin typeface="Times New Roman" panose="02020603050405020304" pitchFamily="18" charset="0"/>
              <a:cs typeface="Times New Roman" panose="02020603050405020304" pitchFamily="18" charset="0"/>
            </a:endParaRP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Social engineering</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Hacking</a:t>
            </a: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p>
        </p:txBody>
      </p:sp>
    </p:spTree>
    <p:extLst>
      <p:ext uri="{BB962C8B-B14F-4D97-AF65-F5344CB8AC3E}">
        <p14:creationId xmlns:p14="http://schemas.microsoft.com/office/powerpoint/2010/main" val="480700970"/>
      </p:ext>
    </p:extLst>
  </p:cSld>
  <p:clrMapOvr>
    <a:masterClrMapping/>
  </p:clrMapOvr>
  <p:transition spd="slow" advTm="10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A4E1DF-1E0A-49EC-B22D-0EF2022910C7}"/>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Countermeasures of C</a:t>
            </a:r>
            <a:r>
              <a:rPr lang="en-US" dirty="0" smtClean="0">
                <a:latin typeface="Times New Roman" pitchFamily="18" charset="0"/>
                <a:cs typeface="Times New Roman" panose="02020603050405020304" pitchFamily="18" charset="0"/>
              </a:rPr>
              <a:t>yber Security</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05F6217D-F587-47FF-B810-1B8EFD3AC175}"/>
              </a:ext>
            </a:extLst>
          </p:cNvPr>
          <p:cNvSpPr>
            <a:spLocks noGrp="1"/>
          </p:cNvSpPr>
          <p:nvPr>
            <p:ph idx="1"/>
          </p:nvPr>
        </p:nvSpPr>
        <p:spPr>
          <a:xfrm>
            <a:off x="838200" y="1690688"/>
            <a:ext cx="10515600" cy="4351338"/>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Use of antivirus </a:t>
            </a:r>
            <a:r>
              <a:rPr lang="en-US" sz="2000" dirty="0" smtClean="0">
                <a:latin typeface="Times New Roman" panose="02020603050405020304" pitchFamily="18" charset="0"/>
                <a:cs typeface="Times New Roman" panose="02020603050405020304" pitchFamily="18" charset="0"/>
              </a:rPr>
              <a:t>software</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Spyware </a:t>
            </a:r>
            <a:r>
              <a:rPr lang="en-US" sz="2000" dirty="0">
                <a:latin typeface="Times New Roman" panose="02020603050405020304" pitchFamily="18" charset="0"/>
                <a:cs typeface="Times New Roman" panose="02020603050405020304" pitchFamily="18" charset="0"/>
              </a:rPr>
              <a:t>detection (Conteh &amp; </a:t>
            </a:r>
            <a:r>
              <a:rPr lang="en-US" sz="2000" dirty="0" err="1">
                <a:latin typeface="Times New Roman" panose="02020603050405020304" pitchFamily="18" charset="0"/>
                <a:cs typeface="Times New Roman" panose="02020603050405020304" pitchFamily="18" charset="0"/>
              </a:rPr>
              <a:t>Schmick</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2016)</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Intrusion detectors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Refraining </a:t>
            </a:r>
            <a:r>
              <a:rPr lang="en-US" sz="2000" dirty="0">
                <a:latin typeface="Times New Roman" panose="02020603050405020304" pitchFamily="18" charset="0"/>
                <a:cs typeface="Times New Roman" panose="02020603050405020304" pitchFamily="18" charset="0"/>
              </a:rPr>
              <a:t>from opening email messages and attachments from unknown </a:t>
            </a:r>
            <a:r>
              <a:rPr lang="en-US" sz="2000" dirty="0" smtClean="0">
                <a:latin typeface="Times New Roman" panose="02020603050405020304" pitchFamily="18" charset="0"/>
                <a:cs typeface="Times New Roman" panose="02020603050405020304" pitchFamily="18" charset="0"/>
              </a:rPr>
              <a:t>sources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Regular </a:t>
            </a:r>
            <a:r>
              <a:rPr lang="en-US" sz="2000" dirty="0">
                <a:latin typeface="Times New Roman" panose="02020603050405020304" pitchFamily="18" charset="0"/>
                <a:cs typeface="Times New Roman" panose="02020603050405020304" pitchFamily="18" charset="0"/>
              </a:rPr>
              <a:t>installations of updates and patches for operating systems</a:t>
            </a:r>
          </a:p>
          <a:p>
            <a:pPr>
              <a:lnSpc>
                <a:spcPct val="150000"/>
              </a:lnSpc>
            </a:pPr>
            <a:endParaRPr lang="en-US" sz="2000" dirty="0"/>
          </a:p>
        </p:txBody>
      </p:sp>
    </p:spTree>
    <p:extLst>
      <p:ext uri="{BB962C8B-B14F-4D97-AF65-F5344CB8AC3E}">
        <p14:creationId xmlns:p14="http://schemas.microsoft.com/office/powerpoint/2010/main" val="2177196130"/>
      </p:ext>
    </p:extLst>
  </p:cSld>
  <p:clrMapOvr>
    <a:masterClrMapping/>
  </p:clrMapOvr>
  <p:transition spd="slow" advTm="10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D792C3-DBE3-4593-8DB3-BDFD038DE5C7}"/>
              </a:ext>
            </a:extLst>
          </p:cNvPr>
          <p:cNvSpPr>
            <a:spLocks noGrp="1"/>
          </p:cNvSpPr>
          <p:nvPr>
            <p:ph type="title"/>
          </p:nvPr>
        </p:nvSpPr>
        <p:spPr>
          <a:xfrm>
            <a:off x="677334" y="595085"/>
            <a:ext cx="8596668" cy="1320800"/>
          </a:xfrm>
        </p:spPr>
        <p:txBody>
          <a:bodyPr/>
          <a:lstStyle/>
          <a:p>
            <a:pPr algn="ctr"/>
            <a:r>
              <a:rPr lang="en-US" dirty="0">
                <a:latin typeface="Times New Roman" pitchFamily="18" charset="0"/>
                <a:cs typeface="Times New Roman" panose="02020603050405020304" pitchFamily="18" charset="0"/>
              </a:rPr>
              <a:t>Challenges of </a:t>
            </a:r>
            <a:r>
              <a:rPr lang="en-US" dirty="0" smtClean="0">
                <a:latin typeface="Times New Roman" pitchFamily="18" charset="0"/>
                <a:cs typeface="Times New Roman" panose="02020603050405020304" pitchFamily="18" charset="0"/>
              </a:rPr>
              <a:t>Cyber Security</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6974CEFD-F50B-43C8-BB76-A6174A7CB438}"/>
              </a:ext>
            </a:extLst>
          </p:cNvPr>
          <p:cNvSpPr>
            <a:spLocks noGrp="1"/>
          </p:cNvSpPr>
          <p:nvPr>
            <p:ph idx="1"/>
          </p:nvPr>
        </p:nvSpPr>
        <p:spPr>
          <a:xfrm>
            <a:off x="662820" y="1725160"/>
            <a:ext cx="8596668" cy="3880773"/>
          </a:xfrm>
        </p:spPr>
        <p:txBody>
          <a:bodyPr>
            <a:normAutofit/>
          </a:bodyPr>
          <a:lstStyle/>
          <a:p>
            <a:pPr>
              <a:lnSpc>
                <a:spcPct val="150000"/>
              </a:lnSpc>
              <a:buFont typeface="Wingdings" pitchFamily="2" charset="2"/>
              <a:buChar char="Ø"/>
            </a:pPr>
            <a:r>
              <a:rPr lang="en-US" sz="2000" dirty="0">
                <a:latin typeface="Times New Roman" panose="02020603050405020304" pitchFamily="18" charset="0"/>
                <a:cs typeface="Times New Roman" panose="02020603050405020304" pitchFamily="18" charset="0"/>
              </a:rPr>
              <a:t>Expanded attack opportunities for </a:t>
            </a:r>
            <a:r>
              <a:rPr lang="en-US" sz="2000" dirty="0" smtClean="0">
                <a:latin typeface="Times New Roman" panose="02020603050405020304" pitchFamily="18" charset="0"/>
                <a:cs typeface="Times New Roman" panose="02020603050405020304" pitchFamily="18" charset="0"/>
              </a:rPr>
              <a:t>hackers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Lack </a:t>
            </a:r>
            <a:r>
              <a:rPr lang="en-US" sz="2000" dirty="0">
                <a:latin typeface="Times New Roman" panose="02020603050405020304" pitchFamily="18" charset="0"/>
                <a:cs typeface="Times New Roman" panose="02020603050405020304" pitchFamily="18" charset="0"/>
              </a:rPr>
              <a:t>of IT talent (</a:t>
            </a:r>
            <a:r>
              <a:rPr lang="en-US" sz="2000" dirty="0" err="1">
                <a:latin typeface="Times New Roman" panose="02020603050405020304" pitchFamily="18" charset="0"/>
                <a:cs typeface="Times New Roman" panose="02020603050405020304" pitchFamily="18" charset="0"/>
              </a:rPr>
              <a:t>Fouché</a:t>
            </a:r>
            <a:r>
              <a:rPr lang="en-US" sz="2000" dirty="0">
                <a:latin typeface="Times New Roman" panose="02020603050405020304" pitchFamily="18" charset="0"/>
                <a:cs typeface="Times New Roman" panose="02020603050405020304" pitchFamily="18" charset="0"/>
              </a:rPr>
              <a:t> &amp; Mangle, </a:t>
            </a:r>
            <a:r>
              <a:rPr lang="en-US" sz="2000" dirty="0" smtClean="0">
                <a:latin typeface="Times New Roman" panose="02020603050405020304" pitchFamily="18" charset="0"/>
                <a:cs typeface="Times New Roman" panose="02020603050405020304" pitchFamily="18" charset="0"/>
              </a:rPr>
              <a:t>2015)</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Complicated regulations</a:t>
            </a:r>
          </a:p>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Ransomware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attacks</a:t>
            </a:r>
          </a:p>
          <a:p>
            <a:pPr>
              <a:lnSpc>
                <a:spcPct val="150000"/>
              </a:lnSpc>
            </a:pPr>
            <a:endParaRPr lang="en-US" sz="2000" dirty="0"/>
          </a:p>
        </p:txBody>
      </p:sp>
    </p:spTree>
    <p:extLst>
      <p:ext uri="{BB962C8B-B14F-4D97-AF65-F5344CB8AC3E}">
        <p14:creationId xmlns:p14="http://schemas.microsoft.com/office/powerpoint/2010/main" val="47347009"/>
      </p:ext>
    </p:extLst>
  </p:cSld>
  <p:clrMapOvr>
    <a:masterClrMapping/>
  </p:clrMapOvr>
  <p:transition spd="slow" advTm="10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DD3967-7137-4C74-9D0C-D07D38176AFC}"/>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Conclusion</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C1A49AE-B5E1-425B-B9AA-DE659D9BA67E}"/>
              </a:ext>
            </a:extLst>
          </p:cNvPr>
          <p:cNvSpPr>
            <a:spLocks noGrp="1"/>
          </p:cNvSpPr>
          <p:nvPr>
            <p:ph idx="1"/>
          </p:nvPr>
        </p:nvSpPr>
        <p:spPr>
          <a:xfrm>
            <a:off x="633791" y="1681617"/>
            <a:ext cx="8596668" cy="3880773"/>
          </a:xfrm>
        </p:spPr>
        <p:txBody>
          <a:bodyPr>
            <a:normAutofit/>
          </a:bodyPr>
          <a:lstStyle/>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Cyber security </a:t>
            </a:r>
            <a:r>
              <a:rPr lang="en-US" sz="2000" dirty="0">
                <a:latin typeface="Times New Roman" panose="02020603050405020304" pitchFamily="18" charset="0"/>
                <a:cs typeface="Times New Roman" panose="02020603050405020304" pitchFamily="18" charset="0"/>
              </a:rPr>
              <a:t>helps to protect sensitive </a:t>
            </a:r>
            <a:r>
              <a:rPr lang="en-US" sz="2000" dirty="0" smtClean="0">
                <a:latin typeface="Times New Roman" panose="02020603050405020304" pitchFamily="18" charset="0"/>
                <a:cs typeface="Times New Roman" panose="02020603050405020304" pitchFamily="18" charset="0"/>
              </a:rPr>
              <a:t>data</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Cyber security </a:t>
            </a:r>
            <a:r>
              <a:rPr lang="en-US" sz="2000" dirty="0">
                <a:latin typeface="Times New Roman" panose="02020603050405020304" pitchFamily="18" charset="0"/>
                <a:cs typeface="Times New Roman" panose="02020603050405020304" pitchFamily="18" charset="0"/>
              </a:rPr>
              <a:t>enhanced by use of several </a:t>
            </a:r>
            <a:r>
              <a:rPr lang="en-US" sz="2000" dirty="0" smtClean="0">
                <a:latin typeface="Times New Roman" panose="02020603050405020304" pitchFamily="18" charset="0"/>
                <a:cs typeface="Times New Roman" panose="02020603050405020304" pitchFamily="18" charset="0"/>
              </a:rPr>
              <a:t>tools</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Cyber security </a:t>
            </a:r>
            <a:r>
              <a:rPr lang="en-US" sz="2000" dirty="0">
                <a:latin typeface="Times New Roman" panose="02020603050405020304" pitchFamily="18" charset="0"/>
                <a:cs typeface="Times New Roman" panose="02020603050405020304" pitchFamily="18" charset="0"/>
              </a:rPr>
              <a:t>standards controls how it’s </a:t>
            </a:r>
            <a:r>
              <a:rPr lang="en-US" sz="2000" dirty="0" smtClean="0">
                <a:latin typeface="Times New Roman" panose="02020603050405020304" pitchFamily="18" charset="0"/>
                <a:cs typeface="Times New Roman" panose="02020603050405020304" pitchFamily="18" charset="0"/>
              </a:rPr>
              <a:t>done</a:t>
            </a:r>
          </a:p>
          <a:p>
            <a:pPr>
              <a:lnSpc>
                <a:spcPct val="150000"/>
              </a:lnSpc>
              <a:buFont typeface="Wingdings"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diverse field in </a:t>
            </a:r>
            <a:r>
              <a:rPr lang="en-US" sz="2000" dirty="0" smtClean="0">
                <a:latin typeface="Times New Roman" panose="02020603050405020304" pitchFamily="18" charset="0"/>
                <a:cs typeface="Times New Roman" panose="02020603050405020304" pitchFamily="18" charset="0"/>
              </a:rPr>
              <a:t>cyber security </a:t>
            </a:r>
            <a:r>
              <a:rPr lang="en-US" sz="2000" dirty="0">
                <a:latin typeface="Times New Roman" panose="02020603050405020304" pitchFamily="18" charset="0"/>
                <a:cs typeface="Times New Roman" panose="02020603050405020304" pitchFamily="18" charset="0"/>
              </a:rPr>
              <a:t>expose more opportunities to </a:t>
            </a:r>
            <a:r>
              <a:rPr lang="en-US" sz="2000" dirty="0" smtClean="0">
                <a:latin typeface="Times New Roman" panose="02020603050405020304" pitchFamily="18" charset="0"/>
                <a:cs typeface="Times New Roman" panose="02020603050405020304" pitchFamily="18" charset="0"/>
              </a:rPr>
              <a:t>hackers</a:t>
            </a:r>
          </a:p>
          <a:p>
            <a:pPr>
              <a:lnSpc>
                <a:spcPct val="150000"/>
              </a:lnSpc>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Ransomware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attacks are majorly used to commit cyber attacks</a:t>
            </a:r>
          </a:p>
          <a:p>
            <a:pPr>
              <a:lnSpc>
                <a:spcPct val="150000"/>
              </a:lnSpc>
            </a:pPr>
            <a:endParaRPr lang="en-US" sz="2000" dirty="0"/>
          </a:p>
        </p:txBody>
      </p:sp>
    </p:spTree>
    <p:extLst>
      <p:ext uri="{BB962C8B-B14F-4D97-AF65-F5344CB8AC3E}">
        <p14:creationId xmlns:p14="http://schemas.microsoft.com/office/powerpoint/2010/main" val="3004067477"/>
      </p:ext>
    </p:extLst>
  </p:cSld>
  <p:clrMapOvr>
    <a:masterClrMapping/>
  </p:clrMapOvr>
  <p:transition spd="slow" advTm="10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4EAEF5-FEE9-4BFE-8C80-FE84F461D5B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 xmlns:a16="http://schemas.microsoft.com/office/drawing/2014/main" id="{50BF6A17-CF4E-4B84-A4EF-D3223EAE921A}"/>
              </a:ext>
            </a:extLst>
          </p:cNvPr>
          <p:cNvSpPr>
            <a:spLocks noGrp="1"/>
          </p:cNvSpPr>
          <p:nvPr>
            <p:ph idx="1"/>
          </p:nvPr>
        </p:nvSpPr>
        <p:spPr>
          <a:xfrm>
            <a:off x="662820" y="1652589"/>
            <a:ext cx="8596668" cy="3880773"/>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Conteh, N. Y., &amp; </a:t>
            </a:r>
            <a:r>
              <a:rPr lang="en-US" dirty="0" err="1">
                <a:latin typeface="Times New Roman" panose="02020603050405020304" pitchFamily="18" charset="0"/>
                <a:cs typeface="Times New Roman" panose="02020603050405020304" pitchFamily="18" charset="0"/>
              </a:rPr>
              <a:t>Schmick</a:t>
            </a:r>
            <a:r>
              <a:rPr lang="en-US" dirty="0">
                <a:latin typeface="Times New Roman" panose="02020603050405020304" pitchFamily="18" charset="0"/>
                <a:cs typeface="Times New Roman" panose="02020603050405020304" pitchFamily="18" charset="0"/>
              </a:rPr>
              <a:t>, P. J. (2016). Cybersecurity: risks, vulnerabilities and </a:t>
            </a:r>
            <a:r>
              <a:rPr lang="en-US" dirty="0" smtClean="0">
                <a:latin typeface="Times New Roman" panose="02020603050405020304" pitchFamily="18" charset="0"/>
                <a:cs typeface="Times New Roman" panose="02020603050405020304" pitchFamily="18" charset="0"/>
              </a:rPr>
              <a:t>	countermeasures </a:t>
            </a:r>
            <a:r>
              <a:rPr lang="en-US" dirty="0">
                <a:latin typeface="Times New Roman" panose="02020603050405020304" pitchFamily="18" charset="0"/>
                <a:cs typeface="Times New Roman" panose="02020603050405020304" pitchFamily="18" charset="0"/>
              </a:rPr>
              <a:t>to prevent social engineering attacks. </a:t>
            </a:r>
            <a:r>
              <a:rPr lang="en-US" i="1" dirty="0">
                <a:latin typeface="Times New Roman" panose="02020603050405020304" pitchFamily="18" charset="0"/>
                <a:cs typeface="Times New Roman" panose="02020603050405020304" pitchFamily="18" charset="0"/>
              </a:rPr>
              <a:t>International Journal of </a:t>
            </a:r>
            <a:r>
              <a:rPr lang="en-US" i="1" dirty="0" smtClean="0">
                <a:latin typeface="Times New Roman" panose="02020603050405020304" pitchFamily="18" charset="0"/>
                <a:cs typeface="Times New Roman" panose="02020603050405020304" pitchFamily="18" charset="0"/>
              </a:rPr>
              <a:t>	Advanced </a:t>
            </a:r>
            <a:r>
              <a:rPr lang="en-US" i="1" dirty="0">
                <a:latin typeface="Times New Roman" panose="02020603050405020304" pitchFamily="18" charset="0"/>
                <a:cs typeface="Times New Roman" panose="02020603050405020304" pitchFamily="18" charset="0"/>
              </a:rPr>
              <a:t>Computer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(23), 31.</a:t>
            </a:r>
          </a:p>
          <a:p>
            <a:pPr marL="0" indent="0">
              <a:buNone/>
            </a:pPr>
            <a:r>
              <a:rPr lang="en-US" dirty="0" err="1">
                <a:latin typeface="Times New Roman" panose="02020603050405020304" pitchFamily="18" charset="0"/>
                <a:cs typeface="Times New Roman" panose="02020603050405020304" pitchFamily="18" charset="0"/>
              </a:rPr>
              <a:t>Fouché</a:t>
            </a:r>
            <a:r>
              <a:rPr lang="en-US" dirty="0">
                <a:latin typeface="Times New Roman" panose="02020603050405020304" pitchFamily="18" charset="0"/>
                <a:cs typeface="Times New Roman" panose="02020603050405020304" pitchFamily="18" charset="0"/>
              </a:rPr>
              <a:t>, S., &amp; Mangle, A. H. (2015, July). Code hunt as platform for gamification of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cybersecurity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training. In </a:t>
            </a:r>
            <a:r>
              <a:rPr lang="en-US" i="1" dirty="0">
                <a:latin typeface="Times New Roman" panose="02020603050405020304" pitchFamily="18" charset="0"/>
                <a:cs typeface="Times New Roman" panose="02020603050405020304" pitchFamily="18" charset="0"/>
              </a:rPr>
              <a:t>Proceedings of the 1st International Workshop on Code </a:t>
            </a:r>
            <a:r>
              <a:rPr lang="en-US" i="1" dirty="0" smtClean="0">
                <a:latin typeface="Times New Roman" panose="02020603050405020304" pitchFamily="18" charset="0"/>
                <a:cs typeface="Times New Roman" panose="02020603050405020304" pitchFamily="18" charset="0"/>
              </a:rPr>
              <a:t>	Hunt </a:t>
            </a:r>
            <a:r>
              <a:rPr lang="en-US" i="1" dirty="0">
                <a:latin typeface="Times New Roman" panose="02020603050405020304" pitchFamily="18" charset="0"/>
                <a:cs typeface="Times New Roman" panose="02020603050405020304" pitchFamily="18" charset="0"/>
              </a:rPr>
              <a:t>Workshop on Educational Software Engineering</a:t>
            </a:r>
            <a:r>
              <a:rPr lang="en-US" dirty="0">
                <a:latin typeface="Times New Roman" panose="02020603050405020304" pitchFamily="18" charset="0"/>
                <a:cs typeface="Times New Roman" panose="02020603050405020304" pitchFamily="18" charset="0"/>
              </a:rPr>
              <a:t> (pp. 9-11).</a:t>
            </a:r>
          </a:p>
          <a:p>
            <a:pPr marL="0" indent="0">
              <a:buNone/>
            </a:pPr>
            <a:r>
              <a:rPr lang="en-US" dirty="0">
                <a:latin typeface="Times New Roman" panose="02020603050405020304" pitchFamily="18" charset="0"/>
                <a:cs typeface="Times New Roman" panose="02020603050405020304" pitchFamily="18" charset="0"/>
              </a:rPr>
              <a:t>Peng, S. Y. (2015). Cybersecurity threats and the WTO national security </a:t>
            </a:r>
            <a:r>
              <a:rPr lang="en-US" dirty="0" smtClean="0">
                <a:latin typeface="Times New Roman" panose="02020603050405020304" pitchFamily="18" charset="0"/>
                <a:cs typeface="Times New Roman" panose="02020603050405020304" pitchFamily="18" charset="0"/>
              </a:rPr>
              <a:t>	exceptions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Journal of International Economic Law</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a:latin typeface="Times New Roman" panose="02020603050405020304" pitchFamily="18" charset="0"/>
                <a:cs typeface="Times New Roman" panose="02020603050405020304" pitchFamily="18" charset="0"/>
              </a:rPr>
              <a:t>(2), 449-478.</a:t>
            </a:r>
          </a:p>
          <a:p>
            <a:pPr marL="0" indent="0">
              <a:buNone/>
            </a:pPr>
            <a:r>
              <a:rPr lang="en-US" dirty="0" err="1">
                <a:latin typeface="Times New Roman" panose="02020603050405020304" pitchFamily="18" charset="0"/>
                <a:cs typeface="Times New Roman" panose="02020603050405020304" pitchFamily="18" charset="0"/>
              </a:rPr>
              <a:t>Roldán</a:t>
            </a:r>
            <a:r>
              <a:rPr lang="en-US" dirty="0">
                <a:latin typeface="Times New Roman" panose="02020603050405020304" pitchFamily="18" charset="0"/>
                <a:cs typeface="Times New Roman" panose="02020603050405020304" pitchFamily="18" charset="0"/>
              </a:rPr>
              <a:t>-Molina, G., </a:t>
            </a:r>
            <a:r>
              <a:rPr lang="en-US" dirty="0" err="1">
                <a:latin typeface="Times New Roman" panose="02020603050405020304" pitchFamily="18" charset="0"/>
                <a:cs typeface="Times New Roman" panose="02020603050405020304" pitchFamily="18" charset="0"/>
              </a:rPr>
              <a:t>Almache-Cueva</a:t>
            </a:r>
            <a:r>
              <a:rPr lang="en-US" dirty="0">
                <a:latin typeface="Times New Roman" panose="02020603050405020304" pitchFamily="18" charset="0"/>
                <a:cs typeface="Times New Roman" panose="02020603050405020304" pitchFamily="18" charset="0"/>
              </a:rPr>
              <a:t>, M., Silva-</a:t>
            </a:r>
            <a:r>
              <a:rPr lang="en-US" dirty="0" err="1">
                <a:latin typeface="Times New Roman" panose="02020603050405020304" pitchFamily="18" charset="0"/>
                <a:cs typeface="Times New Roman" panose="02020603050405020304" pitchFamily="18" charset="0"/>
              </a:rPr>
              <a:t>Rabadão</a:t>
            </a:r>
            <a:r>
              <a:rPr lang="en-US" dirty="0">
                <a:latin typeface="Times New Roman" panose="02020603050405020304" pitchFamily="18" charset="0"/>
                <a:cs typeface="Times New Roman" panose="02020603050405020304" pitchFamily="18" charset="0"/>
              </a:rPr>
              <a:t>, C., </a:t>
            </a:r>
            <a:r>
              <a:rPr lang="en-US" dirty="0" err="1">
                <a:latin typeface="Times New Roman" panose="02020603050405020304" pitchFamily="18" charset="0"/>
                <a:cs typeface="Times New Roman" panose="02020603050405020304" pitchFamily="18" charset="0"/>
              </a:rPr>
              <a:t>Yevseyeva</a:t>
            </a:r>
            <a:r>
              <a:rPr lang="en-US" dirty="0">
                <a:latin typeface="Times New Roman" panose="02020603050405020304" pitchFamily="18" charset="0"/>
                <a:cs typeface="Times New Roman" panose="02020603050405020304" pitchFamily="18" charset="0"/>
              </a:rPr>
              <a:t>, I., &amp; </a:t>
            </a:r>
            <a:r>
              <a:rPr lang="en-US" dirty="0" err="1" smtClean="0">
                <a:latin typeface="Times New Roman" panose="02020603050405020304" pitchFamily="18" charset="0"/>
                <a:cs typeface="Times New Roman" panose="02020603050405020304" pitchFamily="18" charset="0"/>
              </a:rPr>
              <a:t>Basto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Fernandes</a:t>
            </a:r>
            <a:r>
              <a:rPr lang="en-US" dirty="0">
                <a:latin typeface="Times New Roman" panose="02020603050405020304" pitchFamily="18" charset="0"/>
                <a:cs typeface="Times New Roman" panose="02020603050405020304" pitchFamily="18" charset="0"/>
              </a:rPr>
              <a:t>, V. (2017). A comparison of cybersecurity risk analysis tools. </a:t>
            </a:r>
            <a:r>
              <a:rPr lang="en-US" i="1" dirty="0" err="1">
                <a:latin typeface="Times New Roman" panose="02020603050405020304" pitchFamily="18" charset="0"/>
                <a:cs typeface="Times New Roman" panose="02020603050405020304" pitchFamily="18" charset="0"/>
              </a:rPr>
              <a:t>Procedia</a:t>
            </a:r>
            <a:r>
              <a:rPr lang="en-US" i="1" dirty="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	computer </a:t>
            </a:r>
            <a:r>
              <a:rPr lang="en-US" i="1" dirty="0">
                <a:latin typeface="Times New Roman" panose="02020603050405020304" pitchFamily="18" charset="0"/>
                <a:cs typeface="Times New Roman" panose="02020603050405020304" pitchFamily="18" charset="0"/>
              </a:rPr>
              <a:t>science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121</a:t>
            </a:r>
            <a:r>
              <a:rPr lang="en-US" dirty="0">
                <a:latin typeface="Times New Roman" panose="02020603050405020304" pitchFamily="18" charset="0"/>
                <a:cs typeface="Times New Roman" panose="02020603050405020304" pitchFamily="18" charset="0"/>
              </a:rPr>
              <a:t>, 568-575.</a:t>
            </a:r>
          </a:p>
          <a:p>
            <a:endParaRPr lang="en-US" dirty="0"/>
          </a:p>
        </p:txBody>
      </p:sp>
    </p:spTree>
    <p:extLst>
      <p:ext uri="{BB962C8B-B14F-4D97-AF65-F5344CB8AC3E}">
        <p14:creationId xmlns:p14="http://schemas.microsoft.com/office/powerpoint/2010/main" val="1115412636"/>
      </p:ext>
    </p:extLst>
  </p:cSld>
  <p:clrMapOvr>
    <a:masterClrMapping/>
  </p:clrMapOvr>
  <p:transition spd="slow" advTm="10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40FF7F-F155-4E54-92C1-0A902C4BA6F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E042090-3AB7-45F2-93AC-11A789FFF21E}"/>
              </a:ext>
            </a:extLst>
          </p:cNvPr>
          <p:cNvSpPr>
            <a:spLocks noGrp="1"/>
          </p:cNvSpPr>
          <p:nvPr>
            <p:ph idx="1"/>
          </p:nvPr>
        </p:nvSpPr>
        <p:spPr>
          <a:xfrm>
            <a:off x="677334" y="1696132"/>
            <a:ext cx="8596668" cy="3880773"/>
          </a:xfrm>
        </p:spPr>
        <p:txBody>
          <a:bodyPr/>
          <a:lstStyle/>
          <a:p>
            <a:pPr marL="0" indent="0">
              <a:buNone/>
            </a:pPr>
            <a:r>
              <a:rPr lang="en-US" dirty="0">
                <a:latin typeface="Times New Roman" panose="02020603050405020304" pitchFamily="18" charset="0"/>
                <a:cs typeface="Times New Roman" panose="02020603050405020304" pitchFamily="18" charset="0"/>
              </a:rPr>
              <a:t>Shackelford, S. J., </a:t>
            </a:r>
            <a:r>
              <a:rPr lang="en-US" dirty="0" err="1">
                <a:latin typeface="Times New Roman" panose="02020603050405020304" pitchFamily="18" charset="0"/>
                <a:cs typeface="Times New Roman" panose="02020603050405020304" pitchFamily="18" charset="0"/>
              </a:rPr>
              <a:t>Proia</a:t>
            </a:r>
            <a:r>
              <a:rPr lang="en-US" dirty="0">
                <a:latin typeface="Times New Roman" panose="02020603050405020304" pitchFamily="18" charset="0"/>
                <a:cs typeface="Times New Roman" panose="02020603050405020304" pitchFamily="18" charset="0"/>
              </a:rPr>
              <a:t>, A. A., Martell, B., &amp; Craig, A. N. (2015). Toward a global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cybersecurity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standard of care: Exploring the implications of the 2014 NIST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cybersecurity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framework on shaping reasonable national and international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cybersecurity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practices. </a:t>
            </a:r>
            <a:r>
              <a:rPr lang="en-US" i="1" dirty="0">
                <a:latin typeface="Times New Roman" panose="02020603050405020304" pitchFamily="18" charset="0"/>
                <a:cs typeface="Times New Roman" panose="02020603050405020304" pitchFamily="18" charset="0"/>
              </a:rPr>
              <a:t>Tex. Int'l LJ</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50</a:t>
            </a:r>
            <a:r>
              <a:rPr lang="en-US" dirty="0">
                <a:latin typeface="Times New Roman" panose="02020603050405020304" pitchFamily="18" charset="0"/>
                <a:cs typeface="Times New Roman" panose="02020603050405020304" pitchFamily="18" charset="0"/>
              </a:rPr>
              <a:t>, 305.</a:t>
            </a:r>
          </a:p>
          <a:p>
            <a:pPr marL="0" indent="0">
              <a:buNone/>
            </a:pPr>
            <a:r>
              <a:rPr lang="en-US" dirty="0">
                <a:latin typeface="Times New Roman" panose="02020603050405020304" pitchFamily="18" charset="0"/>
                <a:cs typeface="Times New Roman" panose="02020603050405020304" pitchFamily="18" charset="0"/>
              </a:rPr>
              <a:t>Thames, L., &amp; Schaefer, D. (2017). </a:t>
            </a:r>
            <a:r>
              <a:rPr lang="en-US" i="1" dirty="0">
                <a:latin typeface="Times New Roman" panose="02020603050405020304" pitchFamily="18" charset="0"/>
                <a:cs typeface="Times New Roman" panose="02020603050405020304" pitchFamily="18" charset="0"/>
              </a:rPr>
              <a:t>Cybersecurity for industry 4.0</a:t>
            </a:r>
            <a:r>
              <a:rPr lang="en-US" dirty="0">
                <a:latin typeface="Times New Roman" panose="02020603050405020304" pitchFamily="18" charset="0"/>
                <a:cs typeface="Times New Roman" panose="02020603050405020304" pitchFamily="18" charset="0"/>
              </a:rPr>
              <a:t>. New York: Springer.</a:t>
            </a:r>
          </a:p>
          <a:p>
            <a:pPr marL="0" indent="0">
              <a:buNone/>
            </a:pPr>
            <a:r>
              <a:rPr lang="en-US" dirty="0">
                <a:latin typeface="Times New Roman" panose="02020603050405020304" pitchFamily="18" charset="0"/>
                <a:cs typeface="Times New Roman" panose="02020603050405020304" pitchFamily="18" charset="0"/>
              </a:rPr>
              <a:t>Wirth, A. (2016). The importance of cybersecurity training for HTM </a:t>
            </a:r>
            <a:r>
              <a:rPr lang="en-US" dirty="0" smtClean="0">
                <a:latin typeface="Times New Roman" panose="02020603050405020304" pitchFamily="18" charset="0"/>
                <a:cs typeface="Times New Roman" panose="02020603050405020304" pitchFamily="18" charset="0"/>
              </a:rPr>
              <a:t>	professionals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Biomedical instrumentation &amp; technology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50</a:t>
            </a:r>
            <a:r>
              <a:rPr lang="en-US" dirty="0">
                <a:latin typeface="Times New Roman" panose="02020603050405020304" pitchFamily="18" charset="0"/>
                <a:cs typeface="Times New Roman" panose="02020603050405020304" pitchFamily="18" charset="0"/>
              </a:rPr>
              <a:t>(5), 381-383.</a:t>
            </a:r>
          </a:p>
          <a:p>
            <a:endParaRPr lang="en-US" dirty="0"/>
          </a:p>
        </p:txBody>
      </p:sp>
    </p:spTree>
    <p:extLst>
      <p:ext uri="{BB962C8B-B14F-4D97-AF65-F5344CB8AC3E}">
        <p14:creationId xmlns:p14="http://schemas.microsoft.com/office/powerpoint/2010/main" val="2739140100"/>
      </p:ext>
    </p:extLst>
  </p:cSld>
  <p:clrMapOvr>
    <a:masterClrMapping/>
  </p:clrMapOvr>
  <p:transition spd="slow" advTm="10000">
    <p:wip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55</TotalTime>
  <Words>1989</Words>
  <Application>Microsoft Office PowerPoint</Application>
  <PresentationFormat>Custom</PresentationFormat>
  <Paragraphs>92</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Cyber Security</vt:lpstr>
      <vt:lpstr>Introduction </vt:lpstr>
      <vt:lpstr>Background of Cyber Security </vt:lpstr>
      <vt:lpstr>Areas Covered by Cyber Security </vt:lpstr>
      <vt:lpstr>Tools of Cyber Security </vt:lpstr>
      <vt:lpstr>Cyber Security Standards </vt:lpstr>
      <vt:lpstr>Importance of Cyber Security </vt:lpstr>
      <vt:lpstr>Threats of Cyber Security </vt:lpstr>
      <vt:lpstr>Countermeasures of Cyber Security </vt:lpstr>
      <vt:lpstr>Challenges of Cyber Security </vt:lpstr>
      <vt:lpstr>Conclusion </vt:lpstr>
      <vt:lpstr>References </vt:lpstr>
      <vt:lpstr>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security</dc:title>
  <dc:creator>ROBERT</dc:creator>
  <cp:lastModifiedBy>User</cp:lastModifiedBy>
  <cp:revision>8</cp:revision>
  <dcterms:created xsi:type="dcterms:W3CDTF">2020-03-14T20:08:50Z</dcterms:created>
  <dcterms:modified xsi:type="dcterms:W3CDTF">2020-03-14T21:14:25Z</dcterms:modified>
</cp:coreProperties>
</file>